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595" r:id="rId3"/>
    <p:sldId id="596" r:id="rId4"/>
    <p:sldId id="454" r:id="rId5"/>
    <p:sldId id="455" r:id="rId6"/>
    <p:sldId id="633" r:id="rId7"/>
    <p:sldId id="597" r:id="rId8"/>
    <p:sldId id="600" r:id="rId9"/>
    <p:sldId id="615" r:id="rId10"/>
    <p:sldId id="630" r:id="rId11"/>
    <p:sldId id="598" r:id="rId12"/>
    <p:sldId id="602" r:id="rId13"/>
    <p:sldId id="603" r:id="rId14"/>
    <p:sldId id="599" r:id="rId15"/>
    <p:sldId id="625" r:id="rId16"/>
    <p:sldId id="517" r:id="rId17"/>
    <p:sldId id="605" r:id="rId18"/>
    <p:sldId id="606" r:id="rId19"/>
    <p:sldId id="607" r:id="rId20"/>
    <p:sldId id="608" r:id="rId21"/>
    <p:sldId id="609" r:id="rId22"/>
    <p:sldId id="611" r:id="rId23"/>
    <p:sldId id="566" r:id="rId24"/>
    <p:sldId id="567" r:id="rId25"/>
    <p:sldId id="617" r:id="rId26"/>
    <p:sldId id="568" r:id="rId27"/>
    <p:sldId id="616" r:id="rId28"/>
    <p:sldId id="632" r:id="rId29"/>
    <p:sldId id="612" r:id="rId30"/>
    <p:sldId id="613" r:id="rId31"/>
    <p:sldId id="614" r:id="rId32"/>
    <p:sldId id="571" r:id="rId33"/>
    <p:sldId id="572" r:id="rId34"/>
    <p:sldId id="619" r:id="rId35"/>
    <p:sldId id="620" r:id="rId36"/>
    <p:sldId id="621" r:id="rId37"/>
    <p:sldId id="573" r:id="rId38"/>
    <p:sldId id="574" r:id="rId39"/>
    <p:sldId id="618" r:id="rId40"/>
    <p:sldId id="578" r:id="rId41"/>
    <p:sldId id="623" r:id="rId42"/>
    <p:sldId id="580" r:id="rId43"/>
    <p:sldId id="626" r:id="rId44"/>
    <p:sldId id="569" r:id="rId45"/>
    <p:sldId id="622" r:id="rId46"/>
    <p:sldId id="575" r:id="rId47"/>
    <p:sldId id="576" r:id="rId48"/>
    <p:sldId id="577" r:id="rId49"/>
    <p:sldId id="627" r:id="rId50"/>
    <p:sldId id="628" r:id="rId51"/>
    <p:sldId id="582" r:id="rId52"/>
    <p:sldId id="629" r:id="rId53"/>
    <p:sldId id="583" r:id="rId54"/>
    <p:sldId id="570" r:id="rId55"/>
    <p:sldId id="584" r:id="rId56"/>
    <p:sldId id="585" r:id="rId57"/>
    <p:sldId id="586" r:id="rId58"/>
    <p:sldId id="587" r:id="rId59"/>
    <p:sldId id="588" r:id="rId60"/>
    <p:sldId id="589" r:id="rId61"/>
    <p:sldId id="590" r:id="rId62"/>
    <p:sldId id="591" r:id="rId63"/>
    <p:sldId id="592" r:id="rId64"/>
    <p:sldId id="593" r:id="rId65"/>
    <p:sldId id="59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D67"/>
    <a:srgbClr val="E02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9"/>
    <p:restoredTop sz="53360" autoAdjust="0"/>
  </p:normalViewPr>
  <p:slideViewPr>
    <p:cSldViewPr snapToGrid="0" showGuides="1">
      <p:cViewPr varScale="1">
        <p:scale>
          <a:sx n="54" d="100"/>
          <a:sy n="54" d="100"/>
        </p:scale>
        <p:origin x="24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78E9-11FC-4346-B7C1-C567B5609049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2DAD-986B-489D-8D39-D1E6082C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Hi all,</a:t>
            </a:r>
          </a:p>
          <a:p>
            <a:endParaRPr lang="en-SG" dirty="0"/>
          </a:p>
          <a:p>
            <a:r>
              <a:rPr lang="en-SG" dirty="0"/>
              <a:t>This PPT introduces you all the basics of python. </a:t>
            </a:r>
          </a:p>
          <a:p>
            <a:endParaRPr lang="en-SG" dirty="0"/>
          </a:p>
          <a:p>
            <a:r>
              <a:rPr lang="en-SG" dirty="0"/>
              <a:t>Please practice more and be familiar with all the variables, control flow, functions, linear algebra, and file input/output. </a:t>
            </a:r>
          </a:p>
          <a:p>
            <a:endParaRPr lang="en-SG" dirty="0"/>
          </a:p>
          <a:p>
            <a:r>
              <a:rPr lang="en-SG" dirty="0"/>
              <a:t>You can also practice in websites:</a:t>
            </a:r>
          </a:p>
          <a:p>
            <a:pPr marL="228600" indent="-228600">
              <a:buAutoNum type="arabicPeriod"/>
            </a:pPr>
            <a:r>
              <a:rPr lang="en-SG" dirty="0"/>
              <a:t>https://www.w3schools.com/python/python_exercises.asp</a:t>
            </a:r>
          </a:p>
          <a:p>
            <a:pPr marL="228600" indent="-228600">
              <a:buAutoNum type="arabicPeriod"/>
            </a:pPr>
            <a:r>
              <a:rPr lang="en-SG"/>
              <a:t>https://www.w3resource.com/python-exercises/</a:t>
            </a:r>
          </a:p>
          <a:p>
            <a:pPr marL="228600" indent="-228600">
              <a:buAutoNum type="arabicPeriod"/>
            </a:pPr>
            <a:r>
              <a:rPr lang="en-SG" dirty="0"/>
              <a:t>https://www.practicepython.org/</a:t>
            </a:r>
          </a:p>
          <a:p>
            <a:pPr marL="228600" indent="-228600">
              <a:buAutoNum type="arabicPeriod"/>
            </a:pPr>
            <a:r>
              <a:rPr lang="en-SG" dirty="0"/>
              <a:t>https://www.geeksforgeeks.org/python-exercises-practice-questions-and-solutions/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12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95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2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8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61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39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5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95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74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3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31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26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77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7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E4414-3023-AA49-9DCF-52F690D954AC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211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17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E4414-3023-AA49-9DCF-52F690D954AC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7855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50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E4414-3023-AA49-9DCF-52F690D954AC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819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48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62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55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29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E4414-3023-AA49-9DCF-52F690D954AC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817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5849502-E527-B44F-9CDE-94923E05E76A}" type="slidenum">
              <a:rPr kumimoji="0" lang="en-US" altLang="zh-CN"/>
              <a:pPr>
                <a:spcBef>
                  <a:spcPct val="0"/>
                </a:spcBef>
              </a:pPr>
              <a:t>4</a:t>
            </a:fld>
            <a:endParaRPr kumimoji="0"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899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7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02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2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67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86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2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E4414-3023-AA49-9DCF-52F690D954AC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33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23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4FFDA3-AF05-ED48-B6FA-3636DB5389E0}" type="slidenum">
              <a:rPr kumimoji="0" lang="en-US" altLang="zh-CN"/>
              <a:pPr>
                <a:spcBef>
                  <a:spcPct val="0"/>
                </a:spcBef>
              </a:pPr>
              <a:t>5</a:t>
            </a:fld>
            <a:endParaRPr kumimoji="0"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4049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63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08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71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6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0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968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80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model can be easily solved by using RSOME</a:t>
            </a:r>
          </a:p>
          <a:p>
            <a:endParaRPr lang="en-US" dirty="0"/>
          </a:p>
          <a:p>
            <a:r>
              <a:rPr lang="en-US" dirty="0"/>
              <a:t>The python codes are attached below:</a:t>
            </a:r>
          </a:p>
          <a:p>
            <a:endParaRPr lang="en-US" dirty="0"/>
          </a:p>
          <a:p>
            <a:r>
              <a:rPr lang="en-US" dirty="0"/>
              <a:t># Import package</a:t>
            </a:r>
          </a:p>
          <a:p>
            <a:r>
              <a:rPr lang="en-US" dirty="0"/>
              <a:t>from </a:t>
            </a:r>
            <a:r>
              <a:rPr lang="en-US" dirty="0" err="1"/>
              <a:t>rsome</a:t>
            </a:r>
            <a:r>
              <a:rPr lang="en-US" dirty="0"/>
              <a:t> import </a:t>
            </a:r>
            <a:r>
              <a:rPr lang="en-US" dirty="0" err="1"/>
              <a:t>ro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rsome</a:t>
            </a:r>
            <a:r>
              <a:rPr lang="en-US" dirty="0"/>
              <a:t> import </a:t>
            </a:r>
            <a:r>
              <a:rPr lang="en-US" dirty="0" err="1"/>
              <a:t>grb_solver</a:t>
            </a:r>
            <a:r>
              <a:rPr lang="en-US" dirty="0"/>
              <a:t> as </a:t>
            </a:r>
            <a:r>
              <a:rPr lang="en-US" dirty="0" err="1"/>
              <a:t>grb</a:t>
            </a:r>
            <a:endParaRPr lang="en-US" dirty="0"/>
          </a:p>
          <a:p>
            <a:r>
              <a:rPr lang="en-US" dirty="0"/>
              <a:t># Define model</a:t>
            </a:r>
          </a:p>
          <a:p>
            <a:r>
              <a:rPr lang="en-US" dirty="0"/>
              <a:t>m = </a:t>
            </a:r>
            <a:r>
              <a:rPr lang="en-US" dirty="0" err="1"/>
              <a:t>ro.Model</a:t>
            </a:r>
            <a:r>
              <a:rPr lang="en-US" dirty="0"/>
              <a:t>('LP Example')</a:t>
            </a:r>
          </a:p>
          <a:p>
            <a:endParaRPr lang="en-US" dirty="0"/>
          </a:p>
          <a:p>
            <a:r>
              <a:rPr lang="en-US" dirty="0"/>
              <a:t># Decision variables</a:t>
            </a:r>
          </a:p>
          <a:p>
            <a:r>
              <a:rPr lang="en-US" dirty="0"/>
              <a:t>x1 = </a:t>
            </a:r>
            <a:r>
              <a:rPr lang="en-US" dirty="0" err="1"/>
              <a:t>m.dvar</a:t>
            </a:r>
            <a:r>
              <a:rPr lang="en-US" dirty="0"/>
              <a:t>(</a:t>
            </a:r>
            <a:r>
              <a:rPr lang="en-US" dirty="0" err="1"/>
              <a:t>vtype</a:t>
            </a:r>
            <a:r>
              <a:rPr lang="en-US" dirty="0"/>
              <a:t>='I', name = 'x1')</a:t>
            </a:r>
          </a:p>
          <a:p>
            <a:r>
              <a:rPr lang="en-US" dirty="0"/>
              <a:t>x2 = </a:t>
            </a:r>
            <a:r>
              <a:rPr lang="en-US" dirty="0" err="1"/>
              <a:t>m.dvar</a:t>
            </a:r>
            <a:r>
              <a:rPr lang="en-US" dirty="0"/>
              <a:t>(</a:t>
            </a:r>
            <a:r>
              <a:rPr lang="en-US" dirty="0" err="1"/>
              <a:t>vtype</a:t>
            </a:r>
            <a:r>
              <a:rPr lang="en-US" dirty="0"/>
              <a:t>='I', name = 'x2')</a:t>
            </a:r>
          </a:p>
          <a:p>
            <a:r>
              <a:rPr lang="en-US" dirty="0"/>
              <a:t>x3 = </a:t>
            </a:r>
            <a:r>
              <a:rPr lang="en-US" dirty="0" err="1"/>
              <a:t>m.dvar</a:t>
            </a:r>
            <a:r>
              <a:rPr lang="en-US" dirty="0"/>
              <a:t>(</a:t>
            </a:r>
            <a:r>
              <a:rPr lang="en-US" dirty="0" err="1"/>
              <a:t>vtype</a:t>
            </a:r>
            <a:r>
              <a:rPr lang="en-US" dirty="0"/>
              <a:t>='I', name = 'x3')</a:t>
            </a:r>
          </a:p>
          <a:p>
            <a:endParaRPr lang="en-US" dirty="0"/>
          </a:p>
          <a:p>
            <a:r>
              <a:rPr lang="en-US" dirty="0"/>
              <a:t># Objective</a:t>
            </a:r>
          </a:p>
          <a:p>
            <a:r>
              <a:rPr lang="en-US" dirty="0" err="1"/>
              <a:t>m.max</a:t>
            </a:r>
            <a:r>
              <a:rPr lang="en-US" dirty="0"/>
              <a:t>( 60*x1 + 30*x2 + 20*x3 )</a:t>
            </a:r>
          </a:p>
          <a:p>
            <a:endParaRPr lang="en-US" dirty="0"/>
          </a:p>
          <a:p>
            <a:r>
              <a:rPr lang="en-US" dirty="0"/>
              <a:t>#Constraints</a:t>
            </a:r>
          </a:p>
          <a:p>
            <a:r>
              <a:rPr lang="en-US" dirty="0"/>
              <a:t>m.st( 8*x1 + 6*x2 + x3 &lt;= 48 )</a:t>
            </a:r>
          </a:p>
          <a:p>
            <a:r>
              <a:rPr lang="en-US" dirty="0"/>
              <a:t>m.st( 4*x1 + 2*x2 + 1.5*x3 &lt;= 20 )</a:t>
            </a:r>
          </a:p>
          <a:p>
            <a:r>
              <a:rPr lang="en-US" dirty="0"/>
              <a:t>m.st( 2*x1 + 1.5*x2 + 0.5*x3 &lt;= 8 )</a:t>
            </a:r>
          </a:p>
          <a:p>
            <a:r>
              <a:rPr lang="en-US" dirty="0"/>
              <a:t>m.st( x1 &gt;= 0 )</a:t>
            </a:r>
          </a:p>
          <a:p>
            <a:r>
              <a:rPr lang="en-US" dirty="0"/>
              <a:t>m.st( x2 &gt;= 0 )</a:t>
            </a:r>
          </a:p>
          <a:p>
            <a:r>
              <a:rPr lang="en-US" dirty="0"/>
              <a:t>m.st( x3 &gt;= 0 )</a:t>
            </a:r>
          </a:p>
          <a:p>
            <a:endParaRPr lang="en-US" dirty="0"/>
          </a:p>
          <a:p>
            <a:r>
              <a:rPr lang="en-US" dirty="0"/>
              <a:t># Solve the model and print the solution</a:t>
            </a:r>
          </a:p>
          <a:p>
            <a:r>
              <a:rPr lang="en-US" dirty="0" err="1"/>
              <a:t>m.solve</a:t>
            </a:r>
            <a:r>
              <a:rPr lang="en-US" dirty="0"/>
              <a:t>(</a:t>
            </a:r>
            <a:r>
              <a:rPr lang="en-US" dirty="0" err="1"/>
              <a:t>grb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print('----------------------------')</a:t>
            </a:r>
          </a:p>
          <a:p>
            <a:r>
              <a:rPr lang="en-US" dirty="0"/>
              <a:t>print(' Desks:',x1.get()[0],'\n', 'Tables:',x2.get()[0],'\n', 'Chairs:',x3.get()[0])</a:t>
            </a:r>
          </a:p>
          <a:p>
            <a:r>
              <a:rPr lang="en-US" dirty="0"/>
              <a:t>print(' Maximum profit:',</a:t>
            </a:r>
            <a:r>
              <a:rPr lang="en-US" dirty="0" err="1"/>
              <a:t>m.get</a:t>
            </a:r>
            <a:r>
              <a:rPr lang="en-US" dirty="0"/>
              <a:t>())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81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569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11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2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0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3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9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E48-795D-4363-9C51-742658DE7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D96FB-8BBC-480F-A2DE-256DD2393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3555-08C8-4DE2-8AC3-8CDA59EB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45725-1B96-4545-BE6A-5523D004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1E28-2870-4DE6-8655-7BA5F1B4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D721-89D1-4383-B6AC-16F4B5A8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9FF1C-1386-4EF4-83CE-9CE250C9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E9F64-5629-4E1B-923A-A3E335D7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9FB3-6092-4779-BDB4-163DAF6D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4F62-54CE-4A00-A3D2-B531E42E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1F516-3DD2-421B-A7AE-72FA27B8C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F7CE-7B0F-415C-8773-327590330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9E83-6C17-4773-AD7A-B2FA97D8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C1769-10EF-4C1D-9FBA-370A9429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F82B7-25E9-4DFE-B1B9-67953733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7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90E6DAD-7247-FA44-A7E4-FE4A13362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993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D0CB186-34F9-9841-AD4A-0FF5CA057B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2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85D-1030-40A7-B0A0-E08A96E2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A3BA-E638-4582-9574-9680C9C2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5943-0724-4EC0-8486-E0934FB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101A-1A16-4DD6-A6FF-7F998DF6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07D9-83E9-41A6-915E-A2B62A0B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C8CE-3857-4141-AF5F-997697C7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544F-D5F5-407A-B3E0-A8216CD2C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B84FC-C210-48A3-850E-0167295D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4D1B-3D2A-46F2-B3A5-7C7BAEB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D1068-E2E5-4C91-AE02-50D7F5E3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0F8C-E4A0-48F9-9FDA-528ECB51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CC5C-9479-4FF2-97BD-96A7B7B6E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14B7B-61A5-4AEE-9900-DD6FB9E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0843E-7683-40F4-9FA8-E1691421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5ACB0-0842-4EB5-9385-0CC6E03E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F466-59C9-43A9-8D00-A874F970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957-F013-4078-9044-B3D8CABF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9923-C4E3-439A-8463-5B7E7D26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17E22-74E6-4601-B425-7702A2EC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CD448-3170-4EDD-B0D6-118336475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AEFC0-45D0-4A28-8EDF-9046D1366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147D3-E51D-4CB6-B825-D04C31EA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33EDA-DAAB-4D91-90E1-70A07B6D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38141-A84C-4FEF-B4D1-265C9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3443-7318-442C-9111-2AB2BFCF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A614E-BAA2-4BBF-865A-A91D3AFC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1A3B-617F-45A4-B0B1-64F0BBAF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1461-C783-4687-B5C5-60324058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9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0A8F5-3283-413C-9AB7-DCA81771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C3FB-F865-46DE-B8B2-34CD2ED6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C6F98-61E4-48C0-AB32-FEF9AC9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B16-85A6-41DE-AE28-A84B10D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D4E-7D4C-4420-BB8E-D6D2BD21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6F9A2-320B-44C4-A66B-2BC4434D3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18E5-3F91-41FD-94C4-FE809944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B8B4-880B-4FDA-BE75-3FCE7EE4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D8777-980F-4F2A-B37B-EB70836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5FF-ADF4-4605-AD4B-E3D2A753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1D33D-903F-47F2-9189-9739EA33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2705C-8731-4308-B2D8-881ADA8E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6BC4-25E4-483C-814B-145D15F8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9AD3B-C345-4B31-A3BB-CEF4CCEA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F9DC2-B768-4848-97B9-4C27656E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F298A-14A0-46A2-AFDC-CC7C862A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79737-CF31-4450-BD0A-BBC5D143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894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EA13-0C00-4FD7-A6B1-E8336DAEB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7BA4-E8BE-4C43-936E-FD6F2CB69CF1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E133-AA47-4558-9404-3482CFB9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91A75-6152-44C0-8972-E560BEA7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python-numpy-tutorial/" TargetMode="External"/><Relationship Id="rId4" Type="http://schemas.openxmlformats.org/officeDocument/2006/relationships/hyperlink" Target="https://www.tutorialspoint.com/python3/index.ht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datastructures.html#more-on-list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library/stdtypes.html?highlight=range#rang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3/python_dictionary.ht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3/python_loops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cipy.org/doc/numpy/user/quickstart.html" TargetMode="External"/><Relationship Id="rId4" Type="http://schemas.openxmlformats.org/officeDocument/2006/relationships/hyperlink" Target="http://cs231n.github.io/python-numpy-tutorial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3/python_files_io.htm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docs.python.org/3.6/tutorial/inputoutput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00DE-9DDC-47AD-BEC1-C05220FA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63"/>
            <a:ext cx="9144000" cy="2056809"/>
          </a:xfrm>
        </p:spPr>
        <p:txBody>
          <a:bodyPr>
            <a:normAutofit/>
          </a:bodyPr>
          <a:lstStyle/>
          <a:p>
            <a:r>
              <a:rPr lang="en-US" sz="4800" b="1" dirty="0"/>
              <a:t>BC2410, Prescriptive Analytics</a:t>
            </a:r>
            <a:br>
              <a:rPr lang="en-US" sz="4800" dirty="0"/>
            </a:br>
            <a:br>
              <a:rPr lang="en-US" sz="4800" dirty="0"/>
            </a:br>
            <a:r>
              <a:rPr lang="en-US" sz="4000" b="1" dirty="0"/>
              <a:t>From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2E2D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4000" dirty="0"/>
              <a:t> </a:t>
            </a:r>
            <a:r>
              <a:rPr lang="en-US" sz="4000" b="1" dirty="0"/>
              <a:t>to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E022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endParaRPr lang="en-US" sz="4800" b="1" dirty="0">
              <a:solidFill>
                <a:srgbClr val="E022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F7BC5-342E-4647-BDE7-94F09576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4879" cy="964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C2FD-94C1-4A36-845C-DF9600E9B520}"/>
              </a:ext>
            </a:extLst>
          </p:cNvPr>
          <p:cNvSpPr txBox="1"/>
          <p:nvPr/>
        </p:nvSpPr>
        <p:spPr>
          <a:xfrm>
            <a:off x="2580526" y="4737114"/>
            <a:ext cx="7030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ea typeface="Verdana" panose="020B0604030504040204" pitchFamily="34" charset="0"/>
              </a:rPr>
              <a:t>Introduction </a:t>
            </a:r>
            <a:r>
              <a:rPr lang="en-US" altLang="zh-CN" sz="3600" b="1">
                <a:ea typeface="Verdana" panose="020B0604030504040204" pitchFamily="34" charset="0"/>
              </a:rPr>
              <a:t>to Python</a:t>
            </a:r>
            <a:endParaRPr lang="en-US" sz="3600" b="1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2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13CB8E-722F-A444-AE11-1E5E0E0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2400"/>
            <a:ext cx="5867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Python Basics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000" dirty="0">
                <a:ea typeface="ＭＳ Ｐゴシック" charset="-128"/>
              </a:rPr>
              <a:t>Python is an interpreted high-level programming language for general-purpose programming.</a:t>
            </a:r>
          </a:p>
          <a:p>
            <a:endParaRPr lang="en-US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Python has a design philosophy that emphasizes code readability, notably using significant whitespace.</a:t>
            </a:r>
          </a:p>
          <a:p>
            <a:endParaRPr lang="en-SG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It has a large and comprehensive standard library.</a:t>
            </a:r>
          </a:p>
          <a:p>
            <a:endParaRPr lang="en-SG" altLang="en-US" sz="2000" dirty="0">
              <a:ea typeface="ＭＳ Ｐゴシック" charset="-128"/>
            </a:endParaRPr>
          </a:p>
          <a:p>
            <a:endParaRPr lang="en-SG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4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C90C16-EAAA-FF46-AB4D-845414062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3" b="5555"/>
          <a:stretch/>
        </p:blipFill>
        <p:spPr>
          <a:xfrm>
            <a:off x="1524000" y="8382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F6FC52-9315-3140-A89E-F43809B53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67" b="8889"/>
          <a:stretch/>
        </p:blipFill>
        <p:spPr>
          <a:xfrm>
            <a:off x="1524000" y="11430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Python Basics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000" dirty="0">
                <a:ea typeface="ＭＳ Ｐゴシック" charset="-128"/>
              </a:rPr>
              <a:t>Python is an interpreted high-level programming language for general-purpose programming.</a:t>
            </a:r>
          </a:p>
          <a:p>
            <a:endParaRPr lang="en-US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Python has a design philosophy that emphasizes code readability, notably using significant whitespace.</a:t>
            </a:r>
          </a:p>
          <a:p>
            <a:endParaRPr lang="en-SG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It has a large and comprehensive standard library.</a:t>
            </a:r>
          </a:p>
          <a:p>
            <a:endParaRPr lang="en-SG" altLang="en-US" sz="2000" dirty="0">
              <a:ea typeface="ＭＳ Ｐゴシック" charset="-128"/>
            </a:endParaRPr>
          </a:p>
          <a:p>
            <a:r>
              <a:rPr lang="en-US" altLang="en-US" sz="2000" dirty="0">
                <a:ea typeface="ＭＳ Ｐゴシック" charset="-128"/>
              </a:rPr>
              <a:t>More tutorials can be found here:</a:t>
            </a:r>
          </a:p>
          <a:p>
            <a:pPr lvl="1"/>
            <a:r>
              <a:rPr lang="en-US" altLang="en-US" sz="1400" dirty="0">
                <a:ea typeface="ＭＳ Ｐゴシック" charset="-128"/>
                <a:hlinkClick r:id="rId3"/>
              </a:rPr>
              <a:t>https://docs.python.org/3.6/tutorial/index.html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4"/>
              </a:rPr>
              <a:t>https://www.tutorialspoint.com/python3/index.htm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5"/>
              </a:rPr>
              <a:t>http://cs231n.github.io/python-numpy-tutorial/</a:t>
            </a:r>
            <a:r>
              <a:rPr lang="en-US" altLang="en-US" sz="1400" dirty="0">
                <a:ea typeface="ＭＳ Ｐゴシック" charset="-128"/>
              </a:rPr>
              <a:t> </a:t>
            </a:r>
          </a:p>
          <a:p>
            <a:endParaRPr lang="en-SG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15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40AA-FF43-1944-AE83-8F5D07BDF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6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>
                <a:ea typeface="ＭＳ Ｐゴシック" charset="-128"/>
              </a:rPr>
              <a:t>Basic Types</a:t>
            </a:r>
            <a:endParaRPr lang="en-SG" altLang="en-US">
              <a:ea typeface="ＭＳ Ｐゴシック" charset="-128"/>
            </a:endParaRP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 dirty="0">
                <a:ea typeface="ＭＳ Ｐゴシック" charset="-128"/>
              </a:rPr>
              <a:t>Numbers</a:t>
            </a:r>
          </a:p>
          <a:p>
            <a:pPr lvl="1"/>
            <a:r>
              <a:rPr lang="en-US" altLang="en-US" sz="2000" dirty="0" err="1"/>
              <a:t>int</a:t>
            </a:r>
            <a:r>
              <a:rPr lang="en-US" altLang="en-US" sz="2000" dirty="0"/>
              <a:t> (integers), e.g., -10</a:t>
            </a:r>
          </a:p>
          <a:p>
            <a:pPr lvl="1"/>
            <a:r>
              <a:rPr lang="en-US" altLang="en-US" sz="2000" dirty="0"/>
              <a:t>float (floating point real values), e.g., -10.0, 32.3+e18</a:t>
            </a:r>
          </a:p>
          <a:p>
            <a:pPr lvl="1"/>
            <a:endParaRPr lang="en-US" altLang="en-US" sz="2000" dirty="0"/>
          </a:p>
          <a:p>
            <a:r>
              <a:rPr lang="en-US" altLang="en-US" sz="2400" dirty="0">
                <a:ea typeface="ＭＳ Ｐゴシック" charset="-128"/>
              </a:rPr>
              <a:t>Booleans: Bool, true or false</a:t>
            </a:r>
          </a:p>
          <a:p>
            <a:endParaRPr lang="en-US" altLang="en-US" sz="2400" dirty="0">
              <a:ea typeface="ＭＳ Ｐゴシック" charset="-128"/>
            </a:endParaRPr>
          </a:p>
          <a:p>
            <a:r>
              <a:rPr lang="en-US" altLang="en-US" sz="2400" dirty="0">
                <a:ea typeface="ＭＳ Ｐゴシック" charset="-128"/>
              </a:rPr>
              <a:t>Strings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A contiguous set of characters represented in the quotation marks. e.g., “Hello World!”</a:t>
            </a:r>
          </a:p>
          <a:p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93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5DE206-4BCC-B847-8F6E-AFEB1150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" b="11111"/>
          <a:stretch/>
        </p:blipFill>
        <p:spPr>
          <a:xfrm>
            <a:off x="1524000" y="3048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10B557-713B-484A-BA1A-14752DF3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10671"/>
          <a:stretch/>
        </p:blipFill>
        <p:spPr>
          <a:xfrm>
            <a:off x="1524000" y="457201"/>
            <a:ext cx="9144000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420583-26B6-A44E-B861-847B75C8C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5556"/>
          <a:stretch/>
        </p:blipFill>
        <p:spPr>
          <a:xfrm>
            <a:off x="1524000" y="3810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A7442B-412B-4D45-ABE9-FB237F98E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7778"/>
          <a:stretch/>
        </p:blipFill>
        <p:spPr>
          <a:xfrm>
            <a:off x="1524000" y="1524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8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B8759B-17C2-A446-87E1-DB10D4134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10671"/>
          <a:stretch/>
        </p:blipFill>
        <p:spPr>
          <a:xfrm>
            <a:off x="1524000" y="381001"/>
            <a:ext cx="9144000" cy="55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64F775-5C60-3744-9976-273A40E3F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10000"/>
          <a:stretch/>
        </p:blipFill>
        <p:spPr>
          <a:xfrm>
            <a:off x="1524000" y="457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8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CCE513-2523-214E-AA22-D6508DFDF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13333"/>
          <a:stretch/>
        </p:blipFill>
        <p:spPr>
          <a:xfrm>
            <a:off x="1524000" y="381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D3D4-AFA2-9D49-B667-A7B38367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dirty="0">
                <a:ea typeface="ＭＳ Ｐゴシック" charset="-128"/>
              </a:rPr>
              <a:t>Basic Arithmetic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AEAA-888F-EC4E-981C-139BCA21B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4525963"/>
          </a:xfrm>
        </p:spPr>
        <p:txBody>
          <a:bodyPr/>
          <a:lstStyle/>
          <a:p>
            <a:endParaRPr lang="en-US" sz="2400" u="sng" dirty="0"/>
          </a:p>
          <a:p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examples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arithmetic</a:t>
            </a:r>
            <a:r>
              <a:rPr lang="zh-CN" altLang="en-US" sz="2400" dirty="0"/>
              <a:t> </a:t>
            </a:r>
            <a:r>
              <a:rPr lang="en-US" altLang="zh-CN" sz="2400" dirty="0"/>
              <a:t>operations</a:t>
            </a:r>
            <a:endParaRPr 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43B53E8-A756-B840-A666-2226C77C3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/>
        </p:blipFill>
        <p:spPr>
          <a:xfrm>
            <a:off x="2667000" y="2438401"/>
            <a:ext cx="685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4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96-B821-4C45-A37A-58AE68AE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6D6A0-CE83-F949-89A1-F0F00FCD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Evaluated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True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False</a:t>
            </a:r>
            <a:endParaRPr lang="en-US" sz="2000" dirty="0"/>
          </a:p>
          <a:p>
            <a:r>
              <a:rPr lang="en-US" sz="2000" dirty="0"/>
              <a:t>Combine Boolean expression using </a:t>
            </a:r>
            <a:r>
              <a:rPr lang="en-US" sz="2000" u="sng" dirty="0"/>
              <a:t>and</a:t>
            </a:r>
            <a:r>
              <a:rPr lang="en-US" sz="2000" dirty="0"/>
              <a:t>, </a:t>
            </a:r>
            <a:r>
              <a:rPr lang="en-US" sz="2000" u="sng" dirty="0"/>
              <a:t>or</a:t>
            </a:r>
          </a:p>
          <a:p>
            <a:r>
              <a:rPr lang="en-US" altLang="zh-CN" sz="2000" dirty="0"/>
              <a:t>Flip Boolean value using </a:t>
            </a:r>
            <a:r>
              <a:rPr lang="en-US" altLang="zh-CN" sz="2000" u="sng" dirty="0"/>
              <a:t>not</a:t>
            </a:r>
            <a:endParaRPr lang="en-US" sz="2000" u="sng" dirty="0"/>
          </a:p>
          <a:p>
            <a:r>
              <a:rPr lang="en-US" sz="2000" dirty="0"/>
              <a:t>Membership: use </a:t>
            </a:r>
            <a:r>
              <a:rPr lang="en-US" sz="2000" u="sng" dirty="0"/>
              <a:t>in</a:t>
            </a:r>
            <a:r>
              <a:rPr lang="en-US" sz="2000" dirty="0"/>
              <a:t>, </a:t>
            </a:r>
            <a:r>
              <a:rPr lang="en-US" sz="2000" u="sng" dirty="0"/>
              <a:t>not in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8F45E7D-9366-4D4E-8B96-FC0D92FF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3"/>
          <a:stretch/>
        </p:blipFill>
        <p:spPr>
          <a:xfrm>
            <a:off x="2857500" y="3376026"/>
            <a:ext cx="6477000" cy="18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1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62C14A-8A06-CB4F-A53C-BAFFC66E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14445"/>
          <a:stretch/>
        </p:blipFill>
        <p:spPr>
          <a:xfrm>
            <a:off x="1524000" y="457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9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3AC9-E78B-E641-B584-5041EAE5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21498F-6F88-A74A-83EF-099757CC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75" y="2425596"/>
            <a:ext cx="8738450" cy="19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1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224479-41C8-9944-9F03-AEA96C887CBE}"/>
              </a:ext>
            </a:extLst>
          </p:cNvPr>
          <p:cNvGrpSpPr/>
          <p:nvPr/>
        </p:nvGrpSpPr>
        <p:grpSpPr>
          <a:xfrm>
            <a:off x="1524000" y="304800"/>
            <a:ext cx="9144000" cy="5562600"/>
            <a:chOff x="0" y="304800"/>
            <a:chExt cx="9144000" cy="55626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F37E32C-1BBD-2E46-A2BB-C1BD7AD9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78" b="11111"/>
            <a:stretch/>
          </p:blipFill>
          <p:spPr>
            <a:xfrm>
              <a:off x="0" y="304800"/>
              <a:ext cx="9144000" cy="5562600"/>
            </a:xfrm>
            <a:prstGeom prst="rect">
              <a:avLst/>
            </a:prstGeom>
          </p:spPr>
        </p:pic>
        <p:pic>
          <p:nvPicPr>
            <p:cNvPr id="14" name="Screenshot 2018-12-13 at 2.17.30 PM.png" descr="Screenshot 2018-12-13 at 2.17.30 PM.png">
              <a:extLst>
                <a:ext uri="{FF2B5EF4-FFF2-40B4-BE49-F238E27FC236}">
                  <a16:creationId xmlns:a16="http://schemas.microsoft.com/office/drawing/2014/main" id="{C6A01182-FD19-6A46-B9EE-0B5C1D5B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5246" r="22053" b="2016"/>
            <a:stretch>
              <a:fillRect/>
            </a:stretch>
          </p:blipFill>
          <p:spPr>
            <a:xfrm>
              <a:off x="838200" y="4461985"/>
              <a:ext cx="6781800" cy="13915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6695E-0E5D-E14B-8236-4A038B4A85A4}"/>
                </a:ext>
              </a:extLst>
            </p:cNvPr>
            <p:cNvSpPr/>
            <p:nvPr/>
          </p:nvSpPr>
          <p:spPr>
            <a:xfrm>
              <a:off x="7620000" y="4343400"/>
              <a:ext cx="1447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B54CF76-5458-0D41-B1D8-13A85E38EA4E}"/>
              </a:ext>
            </a:extLst>
          </p:cNvPr>
          <p:cNvSpPr/>
          <p:nvPr/>
        </p:nvSpPr>
        <p:spPr>
          <a:xfrm>
            <a:off x="7010400" y="3234216"/>
            <a:ext cx="2590800" cy="1261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628EA0CD-CD68-F54D-B6D5-50658846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96928" y="3693236"/>
            <a:ext cx="770873" cy="832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线条" descr="线条">
            <a:extLst>
              <a:ext uri="{FF2B5EF4-FFF2-40B4-BE49-F238E27FC236}">
                <a16:creationId xmlns:a16="http://schemas.microsoft.com/office/drawing/2014/main" id="{46F2B2A5-4B60-6A4B-856F-FE82B9BE26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063648" y="3680888"/>
            <a:ext cx="143573" cy="176420"/>
          </a:xfrm>
          <a:prstGeom prst="rect">
            <a:avLst/>
          </a:prstGeom>
        </p:spPr>
      </p:pic>
      <p:sp>
        <p:nvSpPr>
          <p:cNvPr id="21" name="HOW ABOUT MULTIPLYING THE INPUT NUMBER BY TEN?">
            <a:extLst>
              <a:ext uri="{FF2B5EF4-FFF2-40B4-BE49-F238E27FC236}">
                <a16:creationId xmlns:a16="http://schemas.microsoft.com/office/drawing/2014/main" id="{41DC378E-BD3D-0147-906F-45528348CA34}"/>
              </a:ext>
            </a:extLst>
          </p:cNvPr>
          <p:cNvSpPr txBox="1"/>
          <p:nvPr/>
        </p:nvSpPr>
        <p:spPr>
          <a:xfrm>
            <a:off x="4724935" y="3344210"/>
            <a:ext cx="4538155" cy="23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500" b="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055" dirty="0"/>
              <a:t>HOW ABOUT MULTIPLYING THE INPUT NUMBER BY TEN?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4DCC1D-CBC7-0048-8A5C-C2DA5A1771C6}"/>
              </a:ext>
            </a:extLst>
          </p:cNvPr>
          <p:cNvSpPr/>
          <p:nvPr/>
        </p:nvSpPr>
        <p:spPr>
          <a:xfrm>
            <a:off x="2362200" y="2133601"/>
            <a:ext cx="5562600" cy="110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20AC3-31D0-BC4D-9EC8-414D3C271343}"/>
              </a:ext>
            </a:extLst>
          </p:cNvPr>
          <p:cNvSpPr/>
          <p:nvPr/>
        </p:nvSpPr>
        <p:spPr>
          <a:xfrm>
            <a:off x="3200400" y="5334000"/>
            <a:ext cx="3505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3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224479-41C8-9944-9F03-AEA96C887CBE}"/>
              </a:ext>
            </a:extLst>
          </p:cNvPr>
          <p:cNvGrpSpPr/>
          <p:nvPr/>
        </p:nvGrpSpPr>
        <p:grpSpPr>
          <a:xfrm>
            <a:off x="1524000" y="304800"/>
            <a:ext cx="9144000" cy="5562600"/>
            <a:chOff x="0" y="304800"/>
            <a:chExt cx="9144000" cy="55626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F37E32C-1BBD-2E46-A2BB-C1BD7AD9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78" b="11111"/>
            <a:stretch/>
          </p:blipFill>
          <p:spPr>
            <a:xfrm>
              <a:off x="0" y="304800"/>
              <a:ext cx="9144000" cy="5562600"/>
            </a:xfrm>
            <a:prstGeom prst="rect">
              <a:avLst/>
            </a:prstGeom>
          </p:spPr>
        </p:pic>
        <p:pic>
          <p:nvPicPr>
            <p:cNvPr id="14" name="Screenshot 2018-12-13 at 2.17.30 PM.png" descr="Screenshot 2018-12-13 at 2.17.30 PM.png">
              <a:extLst>
                <a:ext uri="{FF2B5EF4-FFF2-40B4-BE49-F238E27FC236}">
                  <a16:creationId xmlns:a16="http://schemas.microsoft.com/office/drawing/2014/main" id="{C6A01182-FD19-6A46-B9EE-0B5C1D5B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5246" r="22053" b="2016"/>
            <a:stretch>
              <a:fillRect/>
            </a:stretch>
          </p:blipFill>
          <p:spPr>
            <a:xfrm>
              <a:off x="838200" y="4461985"/>
              <a:ext cx="6781800" cy="13915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6695E-0E5D-E14B-8236-4A038B4A85A4}"/>
                </a:ext>
              </a:extLst>
            </p:cNvPr>
            <p:cNvSpPr/>
            <p:nvPr/>
          </p:nvSpPr>
          <p:spPr>
            <a:xfrm>
              <a:off x="7620000" y="4343400"/>
              <a:ext cx="1447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B54CF76-5458-0D41-B1D8-13A85E38EA4E}"/>
              </a:ext>
            </a:extLst>
          </p:cNvPr>
          <p:cNvSpPr/>
          <p:nvPr/>
        </p:nvSpPr>
        <p:spPr>
          <a:xfrm>
            <a:off x="7010400" y="3234216"/>
            <a:ext cx="2590800" cy="1261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628EA0CD-CD68-F54D-B6D5-50658846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96928" y="3693236"/>
            <a:ext cx="770873" cy="832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线条" descr="线条">
            <a:extLst>
              <a:ext uri="{FF2B5EF4-FFF2-40B4-BE49-F238E27FC236}">
                <a16:creationId xmlns:a16="http://schemas.microsoft.com/office/drawing/2014/main" id="{46F2B2A5-4B60-6A4B-856F-FE82B9BE26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063648" y="3680888"/>
            <a:ext cx="143573" cy="176420"/>
          </a:xfrm>
          <a:prstGeom prst="rect">
            <a:avLst/>
          </a:prstGeom>
        </p:spPr>
      </p:pic>
      <p:sp>
        <p:nvSpPr>
          <p:cNvPr id="21" name="HOW ABOUT MULTIPLYING THE INPUT NUMBER BY TEN?">
            <a:extLst>
              <a:ext uri="{FF2B5EF4-FFF2-40B4-BE49-F238E27FC236}">
                <a16:creationId xmlns:a16="http://schemas.microsoft.com/office/drawing/2014/main" id="{41DC378E-BD3D-0147-906F-45528348CA34}"/>
              </a:ext>
            </a:extLst>
          </p:cNvPr>
          <p:cNvSpPr txBox="1"/>
          <p:nvPr/>
        </p:nvSpPr>
        <p:spPr>
          <a:xfrm>
            <a:off x="4724935" y="3344210"/>
            <a:ext cx="4538155" cy="23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500" b="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055" dirty="0"/>
              <a:t>HOW ABOUT MULTIPLYING THE INPUT NUMBER BY TEN?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4DCC1D-CBC7-0048-8A5C-C2DA5A1771C6}"/>
              </a:ext>
            </a:extLst>
          </p:cNvPr>
          <p:cNvSpPr/>
          <p:nvPr/>
        </p:nvSpPr>
        <p:spPr>
          <a:xfrm>
            <a:off x="2362200" y="2133601"/>
            <a:ext cx="5562600" cy="110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19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B32013-9C1A-2B4D-801D-A6993FAC9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" b="11111"/>
          <a:stretch/>
        </p:blipFill>
        <p:spPr>
          <a:xfrm>
            <a:off x="1524000" y="3048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5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3959542-9002-4C44-8286-FA83254B7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6" b="17778"/>
          <a:stretch/>
        </p:blipFill>
        <p:spPr>
          <a:xfrm>
            <a:off x="0" y="38100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09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007420-CD40-964F-9D5D-28D703310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7" b="22223"/>
          <a:stretch/>
        </p:blipFill>
        <p:spPr>
          <a:xfrm>
            <a:off x="1524000" y="2286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6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48D2C3-7092-D441-B7B9-35FC85E52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5555"/>
          <a:stretch/>
        </p:blipFill>
        <p:spPr>
          <a:xfrm>
            <a:off x="1524000" y="381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FEF7-BC09-3941-A373-AF077D31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</a:t>
            </a:r>
            <a:r>
              <a:rPr lang="en-US" altLang="zh-CN" dirty="0"/>
              <a:t>ompound</a:t>
            </a:r>
            <a:r>
              <a:rPr lang="en-US" dirty="0"/>
              <a:t>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C568-7CA5-374B-9B06-358991F0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sz="2400" dirty="0"/>
              <a:t>List</a:t>
            </a:r>
          </a:p>
          <a:p>
            <a:pPr lvl="1"/>
            <a:r>
              <a:rPr lang="en-US" sz="2000" dirty="0"/>
              <a:t>e.g., [‘</a:t>
            </a:r>
            <a:r>
              <a:rPr lang="en-US" sz="2000" dirty="0" err="1"/>
              <a:t>abcd</a:t>
            </a:r>
            <a:r>
              <a:rPr lang="en-US" sz="2000" dirty="0"/>
              <a:t>’, 786, 2.23, ‘john’, 70.2]</a:t>
            </a:r>
          </a:p>
          <a:p>
            <a:pPr lvl="1"/>
            <a:endParaRPr lang="en-US" sz="2000" dirty="0"/>
          </a:p>
          <a:p>
            <a:r>
              <a:rPr lang="en-US" sz="2400" dirty="0"/>
              <a:t>Tuple</a:t>
            </a:r>
          </a:p>
          <a:p>
            <a:pPr lvl="1"/>
            <a:r>
              <a:rPr lang="en-US" sz="2000" dirty="0"/>
              <a:t>e.g., (‘</a:t>
            </a:r>
            <a:r>
              <a:rPr lang="en-US" sz="2000" dirty="0" err="1"/>
              <a:t>abcd</a:t>
            </a:r>
            <a:r>
              <a:rPr lang="en-US" sz="2000" dirty="0"/>
              <a:t>’, 786, 2.23, ‘john’, 70.2)</a:t>
            </a:r>
          </a:p>
          <a:p>
            <a:endParaRPr lang="en-US" sz="2400" dirty="0"/>
          </a:p>
          <a:p>
            <a:r>
              <a:rPr lang="en-US" sz="2400" dirty="0"/>
              <a:t>Dictionary</a:t>
            </a:r>
          </a:p>
          <a:p>
            <a:pPr lvl="1"/>
            <a:r>
              <a:rPr lang="en-US" sz="2000" dirty="0"/>
              <a:t>e.g., {‘cat’: ‘cute’, ‘dog’: ‘furry’}</a:t>
            </a:r>
          </a:p>
          <a:p>
            <a:pPr lvl="1"/>
            <a:endParaRPr lang="en-US" sz="2000" dirty="0"/>
          </a:p>
          <a:p>
            <a:r>
              <a:rPr lang="en-US" sz="2400" dirty="0"/>
              <a:t>Set</a:t>
            </a:r>
          </a:p>
          <a:p>
            <a:pPr lvl="1"/>
            <a:r>
              <a:rPr lang="en-US" sz="2000" dirty="0"/>
              <a:t>e.g., {‘cat’, ‘dog’}</a:t>
            </a:r>
          </a:p>
        </p:txBody>
      </p:sp>
    </p:spTree>
    <p:extLst>
      <p:ext uri="{BB962C8B-B14F-4D97-AF65-F5344CB8AC3E}">
        <p14:creationId xmlns:p14="http://schemas.microsoft.com/office/powerpoint/2010/main" val="61247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7CA5-C67F-124D-A58E-D299C776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FFEF-AF4E-154E-9D02-C6B97F8B0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list is the Python equivalent of an array, but is </a:t>
            </a:r>
            <a:r>
              <a:rPr lang="en-US" sz="2000" dirty="0" err="1"/>
              <a:t>resizeable</a:t>
            </a:r>
            <a:r>
              <a:rPr lang="en-US" sz="2000" dirty="0"/>
              <a:t> and can contain elements of different types.</a:t>
            </a:r>
          </a:p>
          <a:p>
            <a:r>
              <a:rPr lang="en-US" sz="2000" dirty="0"/>
              <a:t>Note that the first index is 0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more, see </a:t>
            </a:r>
            <a:r>
              <a:rPr lang="en-US" sz="2000" dirty="0">
                <a:hlinkClick r:id="rId3"/>
              </a:rPr>
              <a:t>https://docs.python.org/3.6/tutorial/datastructures.html#more-on-lists</a:t>
            </a:r>
            <a:r>
              <a:rPr lang="en-US" sz="2000" dirty="0"/>
              <a:t>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6E6850BA-D95C-A54A-AB15-B5FD64A2E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95600"/>
            <a:ext cx="8534400" cy="20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F4C4E8-7532-5948-9DF1-0FF4D04B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7778"/>
          <a:stretch/>
        </p:blipFill>
        <p:spPr>
          <a:xfrm>
            <a:off x="1524000" y="304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1024EC-387C-2440-9116-0DB142974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7778"/>
          <a:stretch/>
        </p:blipFill>
        <p:spPr>
          <a:xfrm>
            <a:off x="1524000" y="3810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F11D5E-D6B1-4C46-BB30-78859227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6666"/>
          <a:stretch/>
        </p:blipFill>
        <p:spPr>
          <a:xfrm>
            <a:off x="1524000" y="3048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48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D72C-3278-A541-B584-5AF28E31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A01F-D104-4147-8654-57BDBF4A2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43001"/>
            <a:ext cx="8229600" cy="4525963"/>
          </a:xfrm>
        </p:spPr>
        <p:txBody>
          <a:bodyPr/>
          <a:lstStyle/>
          <a:p>
            <a:r>
              <a:rPr lang="en-US" sz="2000" dirty="0"/>
              <a:t>A tuple is in many ways similar to a list.</a:t>
            </a:r>
          </a:p>
          <a:p>
            <a:r>
              <a:rPr lang="en-US" sz="2000" dirty="0"/>
              <a:t>But it is immutable ordered list of values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EFDDCCA-7AF6-F54D-B1DD-93DA3CFC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99" y="2209800"/>
            <a:ext cx="6738802" cy="34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0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B047-5DB8-5D48-9F27-599C7551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Slicing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AB7A-E046-7E4A-A73B-08554B0D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Slicing: Python provides concise syntax to access </a:t>
            </a:r>
            <a:r>
              <a:rPr lang="en-US" sz="2000" dirty="0" err="1"/>
              <a:t>sublists</a:t>
            </a:r>
            <a:r>
              <a:rPr lang="en-US" sz="2000" dirty="0"/>
              <a:t>.</a:t>
            </a:r>
          </a:p>
          <a:p>
            <a:r>
              <a:rPr lang="en-US" sz="2000" dirty="0"/>
              <a:t>Range: the range type represents an immutable sequence of numbers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more, see </a:t>
            </a:r>
            <a:r>
              <a:rPr lang="en-US" sz="2000" dirty="0">
                <a:hlinkClick r:id="rId3"/>
              </a:rPr>
              <a:t>https://docs.python.org/3.6/library/stdtypes.html?highlight=range#range</a:t>
            </a:r>
            <a:r>
              <a:rPr lang="en-US" sz="2000" dirty="0"/>
              <a:t>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75BE958-D1BE-0549-97FB-839E4094D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3200401"/>
            <a:ext cx="8915400" cy="173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4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F09D68-34F5-A34B-AC5F-BA0011E11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13333"/>
          <a:stretch/>
        </p:blipFill>
        <p:spPr>
          <a:xfrm>
            <a:off x="1524000" y="6096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8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E9A2-7507-4D1F-B613-81563B6E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 to LOP Example:</a:t>
            </a:r>
          </a:p>
        </p:txBody>
      </p:sp>
      <p:graphicFrame>
        <p:nvGraphicFramePr>
          <p:cNvPr id="63543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680967"/>
              </p:ext>
            </p:extLst>
          </p:nvPr>
        </p:nvGraphicFramePr>
        <p:xfrm>
          <a:off x="838202" y="2904846"/>
          <a:ext cx="10515598" cy="2819402"/>
        </p:xfrm>
        <a:graphic>
          <a:graphicData uri="http://schemas.openxmlformats.org/drawingml/2006/table">
            <a:tbl>
              <a:tblPr/>
              <a:tblGrid>
                <a:gridCol w="297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Avail.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Revenue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Finish Hrs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Carpentry Hrs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C875BD-17AE-4CA2-B4AB-FAA9872D6F33}"/>
              </a:ext>
            </a:extLst>
          </p:cNvPr>
          <p:cNvSpPr txBox="1">
            <a:spLocks/>
          </p:cNvSpPr>
          <p:nvPr/>
        </p:nvSpPr>
        <p:spPr>
          <a:xfrm>
            <a:off x="838200" y="4314547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ea typeface="ＭＳ Ｐゴシック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BD971F-9206-4B56-B7E5-14E20FEC6D43}"/>
              </a:ext>
            </a:extLst>
          </p:cNvPr>
          <p:cNvSpPr txBox="1">
            <a:spLocks/>
          </p:cNvSpPr>
          <p:nvPr/>
        </p:nvSpPr>
        <p:spPr>
          <a:xfrm>
            <a:off x="838200" y="1313894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ea typeface="ＭＳ Ｐゴシック" charset="-128"/>
              </a:rPr>
              <a:t>A furniture company makes tables and chairs</a:t>
            </a:r>
          </a:p>
          <a:p>
            <a:r>
              <a:rPr lang="en-US" altLang="zh-CN" sz="2800">
                <a:ea typeface="ＭＳ Ｐゴシック" charset="-128"/>
              </a:rPr>
              <a:t>Production require wood, finishing labor and carpentry labor.  </a:t>
            </a:r>
            <a:endParaRPr lang="en-US" altLang="zh-CN" sz="28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02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8367-3D84-E649-BE92-A563D670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dirty="0"/>
              <a:t>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9313-4FE6-CE49-B66D-AAC79CBB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dictionary stores unordered (key, value) pairs.</a:t>
            </a:r>
          </a:p>
          <a:p>
            <a:r>
              <a:rPr lang="en-US" sz="2400" dirty="0"/>
              <a:t>Search and Insert elements fast.</a:t>
            </a:r>
          </a:p>
          <a:p>
            <a:r>
              <a:rPr lang="en-US" sz="2400" dirty="0"/>
              <a:t>key is immutable.</a:t>
            </a:r>
          </a:p>
          <a:p>
            <a:r>
              <a:rPr lang="en-US" sz="2400" dirty="0"/>
              <a:t>More than one entry per key is not allowed.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more, see </a:t>
            </a:r>
            <a:r>
              <a:rPr lang="en-US" sz="2000" dirty="0">
                <a:hlinkClick r:id="rId3"/>
              </a:rPr>
              <a:t>https://www.tutorialspoint.com/python3/python_dictionary.htm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983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0075C4-EDBC-0743-B1A5-2D439A2C9B6B}"/>
              </a:ext>
            </a:extLst>
          </p:cNvPr>
          <p:cNvGrpSpPr/>
          <p:nvPr/>
        </p:nvGrpSpPr>
        <p:grpSpPr>
          <a:xfrm>
            <a:off x="1524000" y="304800"/>
            <a:ext cx="9144000" cy="5486400"/>
            <a:chOff x="0" y="304800"/>
            <a:chExt cx="9144000" cy="5486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451B320-DF10-FA47-9B54-219A89339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67" b="13332"/>
            <a:stretch/>
          </p:blipFill>
          <p:spPr>
            <a:xfrm>
              <a:off x="0" y="304800"/>
              <a:ext cx="9144000" cy="54864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035652E-FD1B-F849-B26F-2B5A1D89E2C3}"/>
                </a:ext>
              </a:extLst>
            </p:cNvPr>
            <p:cNvSpPr/>
            <p:nvPr/>
          </p:nvSpPr>
          <p:spPr>
            <a:xfrm>
              <a:off x="533400" y="2286000"/>
              <a:ext cx="6629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440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FA0-1AA5-284C-A8F1-5346E1D3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A022-5C82-5844-8660-6C999CAA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set is an unordered collection of distinct elements (same as the corresponding concepts in math)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04D95D8-0FB6-C949-8719-BCE95054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6508750" cy="15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67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C1EE5-86D5-A24E-AD08-0E451DD5C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349376"/>
            <a:ext cx="7772400" cy="1470025"/>
          </a:xfrm>
        </p:spPr>
        <p:txBody>
          <a:bodyPr/>
          <a:lstStyle/>
          <a:p>
            <a:r>
              <a:rPr kumimoji="1" lang="en-US" altLang="zh-CN" dirty="0"/>
              <a:t>Pytho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kumimoji="1" lang="zh-CN" alt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A900F670-E84C-8A4C-86F3-77EDF042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09220" y="4126474"/>
            <a:ext cx="1126495" cy="12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线条" descr="线条">
            <a:extLst>
              <a:ext uri="{FF2B5EF4-FFF2-40B4-BE49-F238E27FC236}">
                <a16:creationId xmlns:a16="http://schemas.microsoft.com/office/drawing/2014/main" id="{0EEAA15C-1A61-A74B-A689-C9D16FA2D6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0000" y="4126474"/>
            <a:ext cx="335726" cy="257807"/>
          </a:xfrm>
          <a:prstGeom prst="rect">
            <a:avLst/>
          </a:prstGeom>
        </p:spPr>
      </p:pic>
      <p:sp>
        <p:nvSpPr>
          <p:cNvPr id="6" name="HOW ABOUT MULTIPLYING THE INPUT NUMBER BY TEN?">
            <a:extLst>
              <a:ext uri="{FF2B5EF4-FFF2-40B4-BE49-F238E27FC236}">
                <a16:creationId xmlns:a16="http://schemas.microsoft.com/office/drawing/2014/main" id="{061FE9B6-F741-0E45-B802-EB288862AE6C}"/>
              </a:ext>
            </a:extLst>
          </p:cNvPr>
          <p:cNvSpPr txBox="1"/>
          <p:nvPr/>
        </p:nvSpPr>
        <p:spPr>
          <a:xfrm>
            <a:off x="2362200" y="3657601"/>
            <a:ext cx="723900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500" b="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altLang="zh-CN" sz="1600" dirty="0"/>
              <a:t>Anyone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wanna</a:t>
            </a:r>
            <a:r>
              <a:rPr lang="zh-CN" altLang="en-US" sz="1600" dirty="0"/>
              <a:t> </a:t>
            </a:r>
            <a:r>
              <a:rPr lang="en-US" altLang="zh-CN" sz="1600" dirty="0"/>
              <a:t>go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lunch?</a:t>
            </a:r>
            <a:r>
              <a:rPr lang="zh-CN" altLang="en-US" sz="1600" dirty="0"/>
              <a:t> </a:t>
            </a:r>
            <a:r>
              <a:rPr lang="en-US" altLang="zh-CN" sz="1600" dirty="0"/>
              <a:t>If</a:t>
            </a:r>
            <a:r>
              <a:rPr lang="zh-CN" altLang="en-US" sz="1600" dirty="0"/>
              <a:t> </a:t>
            </a:r>
            <a:r>
              <a:rPr lang="en-US" altLang="zh-CN" sz="1600" dirty="0"/>
              <a:t>not,</a:t>
            </a:r>
            <a:r>
              <a:rPr lang="zh-CN" altLang="en-US" sz="1600" dirty="0"/>
              <a:t> </a:t>
            </a:r>
            <a:r>
              <a:rPr lang="en-US" altLang="zh-CN" sz="1600" dirty="0"/>
              <a:t>I’ll</a:t>
            </a:r>
            <a:r>
              <a:rPr lang="zh-CN" altLang="en-US" sz="1600" dirty="0"/>
              <a:t> </a:t>
            </a:r>
            <a:r>
              <a:rPr lang="en-US" altLang="zh-CN" sz="1600" dirty="0"/>
              <a:t>ask</a:t>
            </a:r>
            <a:r>
              <a:rPr lang="zh-CN" altLang="en-US" sz="1600" dirty="0"/>
              <a:t> </a:t>
            </a:r>
            <a:r>
              <a:rPr lang="en-US" altLang="zh-CN" sz="1600" dirty="0"/>
              <a:t>again</a:t>
            </a:r>
            <a:r>
              <a:rPr lang="zh-CN" altLang="en-US" sz="1600" dirty="0"/>
              <a:t> </a:t>
            </a:r>
            <a:r>
              <a:rPr lang="en-US" altLang="zh-CN" sz="1600" dirty="0"/>
              <a:t>later.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20846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FD0F-22D8-574D-87B5-A020A859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35BE-F728-7C49-8764-0FE57AE5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Test if a Boolean expression is True or False and run different code in each case</a:t>
            </a:r>
          </a:p>
          <a:p>
            <a:r>
              <a:rPr lang="en-US" sz="2400" dirty="0"/>
              <a:t>Can split the code into more than two cases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92A67C9-E0D5-BA49-8920-5F42BABE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75" y="3352801"/>
            <a:ext cx="3168650" cy="20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7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FC0F15-9CE0-4738-BB63-19495244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Loops and Comprehension with Lists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4CFE-3350-E242-BC5A-45A774C36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08" b="6667"/>
          <a:stretch/>
        </p:blipFill>
        <p:spPr>
          <a:xfrm>
            <a:off x="1524000" y="2013735"/>
            <a:ext cx="9144000" cy="40822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D8380D-FB34-4B9F-BE18-5FF4FFB7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951772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3707-D6D9-5645-8933-232FB506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87811-933A-074E-87FE-00E2B9A6D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34A4A2E-ED90-314D-9238-95091D279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84" y="2286001"/>
            <a:ext cx="75306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0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735C-9C82-4F49-9FF9-E2DDB291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8779-8A4D-8641-BF03-97D47A8F1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use while to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For more, see </a:t>
            </a:r>
            <a:r>
              <a:rPr lang="en-US" sz="2400" dirty="0">
                <a:hlinkClick r:id="rId3"/>
              </a:rPr>
              <a:t>https://www.tutorialspoint.com/python3/python_loops.htm</a:t>
            </a:r>
            <a:r>
              <a:rPr lang="en-US" sz="2400" dirty="0"/>
              <a:t>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67DDB87-3788-4443-BDFB-94D89DEFF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25" y="2324351"/>
            <a:ext cx="3536950" cy="2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49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AE0A-04E5-0B40-903F-58350C9F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27F7-A9FF-6246-9E00-2F8A1E34B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transform one type of data into another easily.</a:t>
            </a:r>
          </a:p>
          <a:p>
            <a:r>
              <a:rPr lang="en-US" sz="2400" dirty="0"/>
              <a:t>Instead of using loops, we can write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You can add conditional control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ACF7902-6301-DA48-BDCB-FDAF416D7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2667001"/>
            <a:ext cx="6438900" cy="96072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1DEC898E-BDDD-8849-A002-04BFD89C4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931818"/>
            <a:ext cx="7848600" cy="6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8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2EEE2-6437-F348-B02F-88DEA72B3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Functions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9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0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LOP Example:</a:t>
            </a:r>
          </a:p>
        </p:txBody>
      </p:sp>
      <p:pic>
        <p:nvPicPr>
          <p:cNvPr id="33794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4" y="1595439"/>
            <a:ext cx="6378575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63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36377BA-5C11-3A40-9110-344EB69B0861}"/>
              </a:ext>
            </a:extLst>
          </p:cNvPr>
          <p:cNvGrpSpPr/>
          <p:nvPr/>
        </p:nvGrpSpPr>
        <p:grpSpPr>
          <a:xfrm>
            <a:off x="1524000" y="1600200"/>
            <a:ext cx="9144000" cy="4191000"/>
            <a:chOff x="0" y="1828800"/>
            <a:chExt cx="9144000" cy="4191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08D9DD-C4CA-9A46-B6B1-6C505F837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33" b="12223"/>
            <a:stretch/>
          </p:blipFill>
          <p:spPr>
            <a:xfrm>
              <a:off x="0" y="2286000"/>
              <a:ext cx="9144000" cy="37338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34F856-64CD-A64C-A5D1-36D60C8E5F8A}"/>
                </a:ext>
              </a:extLst>
            </p:cNvPr>
            <p:cNvSpPr/>
            <p:nvPr/>
          </p:nvSpPr>
          <p:spPr>
            <a:xfrm>
              <a:off x="457200" y="1828800"/>
              <a:ext cx="3200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45D7B01-6416-4991-B81C-755A380C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4BD6E-6A30-471F-9E57-AEB30CDF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Create a function</a:t>
            </a:r>
          </a:p>
        </p:txBody>
      </p:sp>
    </p:spTree>
    <p:extLst>
      <p:ext uri="{BB962C8B-B14F-4D97-AF65-F5344CB8AC3E}">
        <p14:creationId xmlns:p14="http://schemas.microsoft.com/office/powerpoint/2010/main" val="2036076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8ACD-3962-AD41-A307-8D866BDA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96BF-9133-D646-BB63-E06EC251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parameters (arguments) in Python are passed by reference. It means if you change what a parameter refers to within a function, the change also reflects back in the calling function.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8DACF98-B528-46C5-AFB0-07C6BDDC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2608780"/>
            <a:ext cx="8115300" cy="36763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EF109E-5A5D-9A44-A943-7793E5E59770}"/>
              </a:ext>
            </a:extLst>
          </p:cNvPr>
          <p:cNvSpPr/>
          <p:nvPr/>
        </p:nvSpPr>
        <p:spPr>
          <a:xfrm>
            <a:off x="2038349" y="5085708"/>
            <a:ext cx="8215259" cy="1439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066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8ACD-3962-AD41-A307-8D866BDA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96BF-9133-D646-BB63-E06EC251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parameters (arguments) in Python are passed by reference. It means if you change what a parameter refers to within a function, the change also reflects back in the calling function.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5273395-3D8B-CF4E-9E16-097169108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2608780"/>
            <a:ext cx="8115300" cy="36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5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2FF-9AC4-D841-B64A-EEA4091A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More Examples of Function from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B006-A514-9A4A-8068-46495F056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math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random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50823B6-3CEB-A340-9102-2639B2E6E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730350"/>
            <a:ext cx="2860675" cy="1089051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01A48E8-3C34-3549-8E6F-E9360FBCA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3276601"/>
            <a:ext cx="8153400" cy="27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46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18D5-78A1-C049-B030-32923AFA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Vector, Matrix, and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5215-DEC1-FB41-99DE-FA16CFC93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For Linear Algebra use, you need to install and import </a:t>
            </a:r>
            <a:r>
              <a:rPr lang="en-US" sz="2000" dirty="0">
                <a:hlinkClick r:id="rId3"/>
              </a:rPr>
              <a:t>numpy</a:t>
            </a:r>
            <a:r>
              <a:rPr lang="en-US" sz="2000" dirty="0"/>
              <a:t> module. </a:t>
            </a:r>
          </a:p>
          <a:p>
            <a:r>
              <a:rPr lang="en-US" sz="2000" dirty="0"/>
              <a:t>Slicing and transpose</a:t>
            </a:r>
          </a:p>
          <a:p>
            <a:r>
              <a:rPr lang="en-US" sz="2000" dirty="0"/>
              <a:t>Basic vector and matrix operation</a:t>
            </a:r>
          </a:p>
          <a:p>
            <a:r>
              <a:rPr lang="en-US" sz="2000" dirty="0"/>
              <a:t>Basic Linear Algebra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To learn </a:t>
            </a:r>
            <a:r>
              <a:rPr lang="en-US" sz="2000" dirty="0" err="1"/>
              <a:t>numpy</a:t>
            </a:r>
            <a:r>
              <a:rPr lang="en-US" sz="2000" dirty="0"/>
              <a:t>, you are encouraged to read the tutorial: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http://cs231n.github.io/python-numpy-tutorial/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https://docs.scipy.org/doc/numpy/user/quickstart.html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048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822E-C129-0242-B9FF-0F39554B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Initialization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E45ABDA-2597-3B49-8352-BBABDA65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19110"/>
            <a:ext cx="8229600" cy="32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43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2AE4-F7BE-F14F-B01C-067DA7EB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Initialization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E95507-EF46-8D4E-96B0-BC8C1068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32ABA5-BA10-594D-A72D-021FE6725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15603"/>
            <a:ext cx="8229600" cy="44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1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9B31-F782-A949-A26C-3AE226F6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and Transpose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0CDB7DD-DAD1-8C4E-847C-0F962740F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4" y="1940584"/>
            <a:ext cx="6403975" cy="36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58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5CF1-7098-744F-82A3-A302E188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8A2E-141C-244C-BE25-14533F0E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n-dim vectors are NOT 1xn or nx1 matrices and can be either column or row vectors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51A5919-AD8B-4942-8BD7-F3D26C06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8"/>
          <a:stretch/>
        </p:blipFill>
        <p:spPr>
          <a:xfrm>
            <a:off x="3733800" y="2400728"/>
            <a:ext cx="4724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22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91D2-1688-1347-B4A0-EBC0469F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BEF7-46A2-AF42-8C02-0111BCD3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Matrix Inverse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Solve linear systems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AE379DF-5DB3-9C4D-9D47-47CCADB3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35" y="1722438"/>
            <a:ext cx="4893009" cy="2684882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80107AB-E89C-D944-ABCA-1508997F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35" y="4804194"/>
            <a:ext cx="3073400" cy="1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1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4DDB9-90AF-404A-8CEB-7A170CF8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RSOME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endParaRPr kumimoji="1" lang="zh-CN" altLang="en-US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7098A37-6F4A-46A8-9AD6-493E2B35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77" y="1088008"/>
            <a:ext cx="3895926" cy="5045727"/>
          </a:xfrm>
        </p:spPr>
      </p:pic>
      <p:pic>
        <p:nvPicPr>
          <p:cNvPr id="10" name="Picture 11" descr="txp_fig">
            <a:extLst>
              <a:ext uri="{FF2B5EF4-FFF2-40B4-BE49-F238E27FC236}">
                <a16:creationId xmlns:a16="http://schemas.microsoft.com/office/drawing/2014/main" id="{FAFF997B-A503-4835-B5DC-FCF5218D0BC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69" y="1893397"/>
            <a:ext cx="5442051" cy="295534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186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3F84-3BD0-1549-B447-B4C9668F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FF59-93A7-2340-88D3-EA7C60CBC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Get determinant, eigenvalues and eigenvectors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1EAB107-45DA-9E4A-8209-1F00D197B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93" y="2181052"/>
            <a:ext cx="7696200" cy="42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4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F8A5-14E9-1840-9182-4CCF0744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01B-0DD0-F240-A31C-C1028AF8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First, open a file by </a:t>
            </a:r>
            <a:r>
              <a:rPr lang="en-US" sz="2000" b="1" dirty="0"/>
              <a:t>open()</a:t>
            </a:r>
          </a:p>
          <a:p>
            <a:r>
              <a:rPr lang="en-US" sz="2000" dirty="0"/>
              <a:t>Then, read the file:</a:t>
            </a:r>
          </a:p>
          <a:p>
            <a:pPr lvl="1"/>
            <a:r>
              <a:rPr lang="en-US" sz="2000" dirty="0"/>
              <a:t>For small file, we can use </a:t>
            </a:r>
            <a:r>
              <a:rPr lang="en-US" sz="2000" b="1" dirty="0"/>
              <a:t>read() </a:t>
            </a:r>
            <a:r>
              <a:rPr lang="en-US" sz="2000" dirty="0"/>
              <a:t>to read the file in a batch</a:t>
            </a:r>
          </a:p>
          <a:p>
            <a:pPr lvl="1"/>
            <a:r>
              <a:rPr lang="en-US" sz="2000" dirty="0"/>
              <a:t>For large file, we can use </a:t>
            </a:r>
            <a:r>
              <a:rPr lang="en-US" sz="2000" b="1" dirty="0"/>
              <a:t>read(size)</a:t>
            </a:r>
          </a:p>
          <a:p>
            <a:pPr lvl="1"/>
            <a:r>
              <a:rPr lang="en-US" sz="2000" b="1" dirty="0" err="1"/>
              <a:t>readline</a:t>
            </a:r>
            <a:r>
              <a:rPr lang="en-US" sz="2000" b="1" dirty="0"/>
              <a:t>() </a:t>
            </a:r>
            <a:r>
              <a:rPr lang="en-US" sz="2000" dirty="0"/>
              <a:t>read a line each time</a:t>
            </a:r>
          </a:p>
          <a:p>
            <a:r>
              <a:rPr lang="en-US" sz="2000" dirty="0"/>
              <a:t>Finally, use </a:t>
            </a:r>
            <a:r>
              <a:rPr lang="en-US" sz="2000" b="1" dirty="0"/>
              <a:t>close() </a:t>
            </a:r>
            <a:r>
              <a:rPr lang="en-US" sz="2000" dirty="0"/>
              <a:t>to close the file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09B98-BC2A-4400-BFAC-5EBEF36B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3723633"/>
            <a:ext cx="68770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8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0A79-0B3F-0246-B7B0-48473B23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93C9-3A0A-3940-B1B5-7B1F22C2B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Using the </a:t>
            </a:r>
            <a:r>
              <a:rPr lang="en-US" sz="2000" b="1" dirty="0"/>
              <a:t>with</a:t>
            </a:r>
            <a:r>
              <a:rPr lang="en-US" sz="2000" dirty="0"/>
              <a:t> keyword when dealing with file objects is highly suggested.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DD62A-FC06-4407-ADB9-0EAE2C111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81660"/>
            <a:ext cx="5943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6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84FE-3577-FC47-872D-E0F3A3F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F2A4-01A6-254D-A921-C8F06903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 contents at the end of the file. Notice the argument is a ‘a+’.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you want to rewrite the file from the beginning, use ‘w’ or ‘r+’. For more details, see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https://www.tutorialspoint.com/python3/python_files_io.htm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https://docs.python.org/3.6/tutorial/inputoutput.html</a:t>
            </a:r>
            <a:r>
              <a:rPr lang="en-US" sz="20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A0B1B-8A14-47E6-93DC-6394F6A8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62" y="1831222"/>
            <a:ext cx="4105275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1772F-CB1C-4401-9CEA-1F7C5A1A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508" y="2783792"/>
            <a:ext cx="5915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9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09E8-BCC6-674E-875C-2777567D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9FCA-EDAF-AC45-900B-095E03FE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CSV file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Write CSV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96CE7-7D50-41D8-9AF1-36573071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911581"/>
            <a:ext cx="5734050" cy="2562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C53D6-B28D-425B-B25A-786415E7A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5486715"/>
            <a:ext cx="878327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9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3402-7115-A34D-A8A8-C4A22B7C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E2AC-3D17-1544-9D4B-152D168F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CSV data as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F2086-C497-4747-82AC-3F3BD1C5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28" y="1782673"/>
            <a:ext cx="6959144" cy="42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dirty="0">
                <a:ea typeface="ＭＳ Ｐゴシック" charset="-128"/>
              </a:rPr>
              <a:t>Python Basics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000" dirty="0">
                <a:ea typeface="ＭＳ Ｐゴシック" charset="-128"/>
              </a:rPr>
              <a:t>Python is an interpreted high-level programming language for general-purpose programming.</a:t>
            </a:r>
          </a:p>
          <a:p>
            <a:endParaRPr lang="en-US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Python has a design philosophy that emphasizes code readability, notably using significant whitespace.</a:t>
            </a:r>
          </a:p>
          <a:p>
            <a:endParaRPr lang="en-SG" altLang="en-US" sz="2000" dirty="0">
              <a:ea typeface="ＭＳ Ｐゴシック" charset="-128"/>
            </a:endParaRPr>
          </a:p>
          <a:p>
            <a:endParaRPr lang="en-SG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91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69F9DA-F1C3-5A4B-A2DD-3DE953147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13333"/>
          <a:stretch/>
        </p:blipFill>
        <p:spPr>
          <a:xfrm>
            <a:off x="1524000" y="6096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6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9957C4-5EA0-9F41-8341-38DB70C69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12223"/>
          <a:stretch/>
        </p:blipFill>
        <p:spPr>
          <a:xfrm>
            <a:off x="1524000" y="6096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34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Decision variables:\\&#10;$x_1 =$ Num. desks, $x_2 =$ Num. tables\\&#10;$x_3 =$ Num. chairs&#10;$$&#10;\begin{array}{rlll}&#10;    {\rm max} &amp; \displaystyle 60x_1+30x_2 +20x_3\vspace{3pt} \\&#10;    \vspace{3pt} {\rm s.t.} &#10;&amp;8x_1 + 6x_2 +x_3 &amp;\leq 48\\&#10;&amp;4x_1 +2x_2+1.5x_3&#10;&amp; \leq 20 \\&#10;&amp;2x_1 +1.5x_2 + 0.5x_3&amp;\leq 8 \\&#10; &amp; x_1,x_2,x_3 &amp;\geq 0, 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394"/>
  <p:tag name="PICTUREFILESIZE" val="635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Decision variables:\\&#10;$x_1 =$ Num. desks, $x_2 =$ Num. tables\\&#10;$x_3 =$ Num. chairs&#10;$$&#10;\begin{array}{rlll}&#10;    {\rm max} &amp; \displaystyle 60x_1+30x_2 +20x_3\vspace{3pt} \\&#10;    \vspace{3pt} {\rm s.t.} &#10;&amp;8x_1 + 6x_2 +x_3 &amp;\leq 48\\&#10;&amp;4x_1 +2x_2+1.5x_3&#10;&amp; \leq 20 \\&#10;&amp;2x_1 +1.5x_2 + 0.5x_3&amp;\leq 8 \\&#10; &amp; x_1,x_2,x_3 &amp;\geq 0, 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394"/>
  <p:tag name="PICTUREFILESIZE" val="635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1462</Words>
  <Application>Microsoft Macintosh PowerPoint</Application>
  <PresentationFormat>Widescreen</PresentationFormat>
  <Paragraphs>327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Chalkduster</vt:lpstr>
      <vt:lpstr>Times New Roman</vt:lpstr>
      <vt:lpstr>Wingdings</vt:lpstr>
      <vt:lpstr>Office Theme</vt:lpstr>
      <vt:lpstr>BC2410, Prescriptive Analytics  From Data to Decision</vt:lpstr>
      <vt:lpstr>PowerPoint Presentation</vt:lpstr>
      <vt:lpstr>PowerPoint Presentation</vt:lpstr>
      <vt:lpstr>Back to LOP Example:</vt:lpstr>
      <vt:lpstr>LOP Example:</vt:lpstr>
      <vt:lpstr>RSOME Python API</vt:lpstr>
      <vt:lpstr>Python Basics</vt:lpstr>
      <vt:lpstr>PowerPoint Presentation</vt:lpstr>
      <vt:lpstr>PowerPoint Presentation</vt:lpstr>
      <vt:lpstr>PowerPoint Presentation</vt:lpstr>
      <vt:lpstr>Python Basics</vt:lpstr>
      <vt:lpstr>PowerPoint Presentation</vt:lpstr>
      <vt:lpstr>PowerPoint Presentation</vt:lpstr>
      <vt:lpstr>Python Basics</vt:lpstr>
      <vt:lpstr>Variables and Basic Types</vt:lpstr>
      <vt:lpstr>Basic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Arithmetic</vt:lpstr>
      <vt:lpstr>Boolean Variables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Compound Types</vt:lpstr>
      <vt:lpstr>List</vt:lpstr>
      <vt:lpstr>PowerPoint Presentation</vt:lpstr>
      <vt:lpstr>PowerPoint Presentation</vt:lpstr>
      <vt:lpstr>PowerPoint Presentation</vt:lpstr>
      <vt:lpstr>Tuple</vt:lpstr>
      <vt:lpstr>Slicing and Indexing</vt:lpstr>
      <vt:lpstr>PowerPoint Presentation</vt:lpstr>
      <vt:lpstr>Python Dictionary</vt:lpstr>
      <vt:lpstr>PowerPoint Presentation</vt:lpstr>
      <vt:lpstr>Set</vt:lpstr>
      <vt:lpstr>Python Control Flow</vt:lpstr>
      <vt:lpstr>Conditional Statement</vt:lpstr>
      <vt:lpstr>For Loops</vt:lpstr>
      <vt:lpstr>For Loops</vt:lpstr>
      <vt:lpstr>While Loops</vt:lpstr>
      <vt:lpstr>List Comprehension</vt:lpstr>
      <vt:lpstr>Functions</vt:lpstr>
      <vt:lpstr>Function</vt:lpstr>
      <vt:lpstr>Passing by Reference</vt:lpstr>
      <vt:lpstr>Passing by Reference</vt:lpstr>
      <vt:lpstr>More Examples of Function from Modules</vt:lpstr>
      <vt:lpstr>Vector, Matrix, and Array</vt:lpstr>
      <vt:lpstr>Basic Initialization</vt:lpstr>
      <vt:lpstr>Special Initialization</vt:lpstr>
      <vt:lpstr>Slicing and Transpose</vt:lpstr>
      <vt:lpstr>Vector and Matrix Multiplication</vt:lpstr>
      <vt:lpstr>Basic Linear Algebra</vt:lpstr>
      <vt:lpstr>Basic Linear Algebra</vt:lpstr>
      <vt:lpstr>File Input/Output</vt:lpstr>
      <vt:lpstr>File Input/Output</vt:lpstr>
      <vt:lpstr>File Input/Output</vt:lpstr>
      <vt:lpstr>File Input/Output</vt:lpstr>
      <vt:lpstr>File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XXXX, Prescriptive Analytics</dc:title>
  <dc:creator>Qinshen Tang</dc:creator>
  <cp:lastModifiedBy>Qinshen Tang</cp:lastModifiedBy>
  <cp:revision>96</cp:revision>
  <dcterms:created xsi:type="dcterms:W3CDTF">2021-02-26T06:07:53Z</dcterms:created>
  <dcterms:modified xsi:type="dcterms:W3CDTF">2022-01-14T00:12:45Z</dcterms:modified>
</cp:coreProperties>
</file>